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8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slide" Target="slides/slide35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Shape 222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Shape 284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Shape 291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Shape 298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Shape 30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Shape 308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Shape 31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Shape 320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Shape 325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Shape 330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Shape 335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Shape 228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Shape 34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Shape 348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355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Shape 356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3" name="Shape 363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Shape 364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Shape 372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Shape 376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Shape 38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Shape 388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Shape 39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Shape 398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Shape 235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Shape 405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hape 411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Shape 412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Shape 418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Shape 419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Shape 427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Shape 433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Shape 434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Shape 441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Shape 448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Shape 455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6" name="Shape 456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Shape 24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Shape 247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Shape 255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Shape 263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Shape 270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Shape 276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and Content">
  <p:cSld name="1_Title and Conten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66" name="Shape 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and Content">
  <p:cSld name="3_Title and Conten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71" name="Shape 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Shape 72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>
  <p:cSld name="Two Conten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idx="1" type="body"/>
          </p:nvPr>
        </p:nvSpPr>
        <p:spPr>
          <a:xfrm>
            <a:off x="1041400" y="1200151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2" type="body"/>
          </p:nvPr>
        </p:nvSpPr>
        <p:spPr>
          <a:xfrm>
            <a:off x="5054600" y="1200151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82" name="Shape 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4" name="Shape 84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wo Content">
  <p:cSld name="1_Two Content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idx="1" type="body"/>
          </p:nvPr>
        </p:nvSpPr>
        <p:spPr>
          <a:xfrm>
            <a:off x="1041400" y="1200151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2" type="body"/>
          </p:nvPr>
        </p:nvSpPr>
        <p:spPr>
          <a:xfrm>
            <a:off x="5054600" y="1200151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88" name="Shape 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0" name="Shape 90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wo Content">
  <p:cSld name="2_Two Conten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idx="1" type="body"/>
          </p:nvPr>
        </p:nvSpPr>
        <p:spPr>
          <a:xfrm>
            <a:off x="1041400" y="1200151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2" type="body"/>
          </p:nvPr>
        </p:nvSpPr>
        <p:spPr>
          <a:xfrm>
            <a:off x="5054600" y="1200151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94" name="Shape 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6" name="Shape 96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Two Content">
  <p:cSld name="4_Two Conten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idx="1" type="body"/>
          </p:nvPr>
        </p:nvSpPr>
        <p:spPr>
          <a:xfrm>
            <a:off x="1041400" y="1200151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Shape 99"/>
          <p:cNvSpPr txBox="1"/>
          <p:nvPr>
            <p:ph idx="2" type="body"/>
          </p:nvPr>
        </p:nvSpPr>
        <p:spPr>
          <a:xfrm>
            <a:off x="5054600" y="1200151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00" name="Shape 10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Shape 101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2" name="Shape 102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>
  <p:cSld name="Comparison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1041400" y="1150144"/>
            <a:ext cx="3886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5" name="Shape 105"/>
          <p:cNvSpPr txBox="1"/>
          <p:nvPr>
            <p:ph idx="2" type="body"/>
          </p:nvPr>
        </p:nvSpPr>
        <p:spPr>
          <a:xfrm>
            <a:off x="5054600" y="1151335"/>
            <a:ext cx="3632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06" name="Shape 10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8" name="Shape 108"/>
          <p:cNvSpPr txBox="1"/>
          <p:nvPr>
            <p:ph idx="3" type="body"/>
          </p:nvPr>
        </p:nvSpPr>
        <p:spPr>
          <a:xfrm>
            <a:off x="5054600" y="1631157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Shape 109"/>
          <p:cNvSpPr txBox="1"/>
          <p:nvPr>
            <p:ph idx="4" type="body"/>
          </p:nvPr>
        </p:nvSpPr>
        <p:spPr>
          <a:xfrm>
            <a:off x="1041400" y="1631157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Shape 110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Comparison">
  <p:cSld name="1_Comparison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x="1041400" y="1150144"/>
            <a:ext cx="3886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3" name="Shape 113"/>
          <p:cNvSpPr txBox="1"/>
          <p:nvPr>
            <p:ph idx="2" type="body"/>
          </p:nvPr>
        </p:nvSpPr>
        <p:spPr>
          <a:xfrm>
            <a:off x="5054600" y="1151335"/>
            <a:ext cx="3632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Shape 115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6" name="Shape 116"/>
          <p:cNvSpPr txBox="1"/>
          <p:nvPr>
            <p:ph idx="3" type="body"/>
          </p:nvPr>
        </p:nvSpPr>
        <p:spPr>
          <a:xfrm>
            <a:off x="5054600" y="1631157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7" name="Shape 117"/>
          <p:cNvSpPr txBox="1"/>
          <p:nvPr>
            <p:ph idx="4" type="body"/>
          </p:nvPr>
        </p:nvSpPr>
        <p:spPr>
          <a:xfrm>
            <a:off x="1041400" y="1631157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8" name="Shape 118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Comparison">
  <p:cSld name="2_Comparison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idx="1" type="body"/>
          </p:nvPr>
        </p:nvSpPr>
        <p:spPr>
          <a:xfrm>
            <a:off x="1041400" y="1150144"/>
            <a:ext cx="3886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1" name="Shape 121"/>
          <p:cNvSpPr txBox="1"/>
          <p:nvPr>
            <p:ph idx="2" type="body"/>
          </p:nvPr>
        </p:nvSpPr>
        <p:spPr>
          <a:xfrm>
            <a:off x="5054600" y="1151335"/>
            <a:ext cx="3632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22" name="Shape 1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Shape 123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4" name="Shape 124"/>
          <p:cNvSpPr txBox="1"/>
          <p:nvPr>
            <p:ph idx="3" type="body"/>
          </p:nvPr>
        </p:nvSpPr>
        <p:spPr>
          <a:xfrm>
            <a:off x="5054600" y="1631157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5" name="Shape 125"/>
          <p:cNvSpPr txBox="1"/>
          <p:nvPr>
            <p:ph idx="4" type="body"/>
          </p:nvPr>
        </p:nvSpPr>
        <p:spPr>
          <a:xfrm>
            <a:off x="1041400" y="1631157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6" name="Shape 126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wo Content">
  <p:cSld name="5_Two Content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idx="1" type="body"/>
          </p:nvPr>
        </p:nvSpPr>
        <p:spPr>
          <a:xfrm>
            <a:off x="1041400" y="1200151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5054600" y="1200151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24" name="Shape 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Shape 25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6" name="Shape 26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00" u="none" cap="none" strike="noStrik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Comparison">
  <p:cSld name="3_Comparison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idx="1" type="body"/>
          </p:nvPr>
        </p:nvSpPr>
        <p:spPr>
          <a:xfrm>
            <a:off x="1041400" y="1150144"/>
            <a:ext cx="3886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9" name="Shape 129"/>
          <p:cNvSpPr txBox="1"/>
          <p:nvPr>
            <p:ph idx="2" type="body"/>
          </p:nvPr>
        </p:nvSpPr>
        <p:spPr>
          <a:xfrm>
            <a:off x="5054600" y="1151335"/>
            <a:ext cx="3632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30" name="Shape 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Shape 131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2" name="Shape 132"/>
          <p:cNvSpPr txBox="1"/>
          <p:nvPr>
            <p:ph idx="3" type="body"/>
          </p:nvPr>
        </p:nvSpPr>
        <p:spPr>
          <a:xfrm>
            <a:off x="5054600" y="1631157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3" name="Shape 133"/>
          <p:cNvSpPr txBox="1"/>
          <p:nvPr>
            <p:ph idx="4" type="body"/>
          </p:nvPr>
        </p:nvSpPr>
        <p:spPr>
          <a:xfrm>
            <a:off x="1041400" y="1631157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4" name="Shape 134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Comparison">
  <p:cSld name="4_Comparison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idx="1" type="body"/>
          </p:nvPr>
        </p:nvSpPr>
        <p:spPr>
          <a:xfrm>
            <a:off x="1041400" y="1150144"/>
            <a:ext cx="3886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7" name="Shape 137"/>
          <p:cNvSpPr txBox="1"/>
          <p:nvPr>
            <p:ph idx="2" type="body"/>
          </p:nvPr>
        </p:nvSpPr>
        <p:spPr>
          <a:xfrm>
            <a:off x="5054600" y="1151335"/>
            <a:ext cx="3632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38" name="Shape 1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0" name="Shape 140"/>
          <p:cNvSpPr txBox="1"/>
          <p:nvPr>
            <p:ph idx="3" type="body"/>
          </p:nvPr>
        </p:nvSpPr>
        <p:spPr>
          <a:xfrm>
            <a:off x="5054600" y="1631157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1" name="Shape 141"/>
          <p:cNvSpPr txBox="1"/>
          <p:nvPr>
            <p:ph idx="4" type="body"/>
          </p:nvPr>
        </p:nvSpPr>
        <p:spPr>
          <a:xfrm>
            <a:off x="1041400" y="1631157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2" name="Shape 142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Comparison">
  <p:cSld name="5_Comparison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idx="1" type="body"/>
          </p:nvPr>
        </p:nvSpPr>
        <p:spPr>
          <a:xfrm>
            <a:off x="1041400" y="1150144"/>
            <a:ext cx="3886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5" name="Shape 145"/>
          <p:cNvSpPr txBox="1"/>
          <p:nvPr>
            <p:ph idx="2" type="body"/>
          </p:nvPr>
        </p:nvSpPr>
        <p:spPr>
          <a:xfrm>
            <a:off x="5054600" y="1151335"/>
            <a:ext cx="3632200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46" name="Shape 1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Shape 147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8" name="Shape 148"/>
          <p:cNvSpPr txBox="1"/>
          <p:nvPr>
            <p:ph idx="3" type="body"/>
          </p:nvPr>
        </p:nvSpPr>
        <p:spPr>
          <a:xfrm>
            <a:off x="5054600" y="1631157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9" name="Shape 149"/>
          <p:cNvSpPr txBox="1"/>
          <p:nvPr>
            <p:ph idx="4" type="body"/>
          </p:nvPr>
        </p:nvSpPr>
        <p:spPr>
          <a:xfrm>
            <a:off x="1041400" y="1631157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0" name="Shape 150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3" name="Shape 153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4" name="Shape 154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5" name="Shape 155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6" name="Shape 156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>
  <p:cSld name="Blank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9" name="Shape 15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0" name="Shape 16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type="title"/>
          </p:nvPr>
        </p:nvSpPr>
        <p:spPr>
          <a:xfrm>
            <a:off x="1054100" y="204787"/>
            <a:ext cx="34274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4584700" y="204787"/>
            <a:ext cx="4279900" cy="48148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4" name="Shape 164"/>
          <p:cNvSpPr txBox="1"/>
          <p:nvPr>
            <p:ph idx="2" type="body"/>
          </p:nvPr>
        </p:nvSpPr>
        <p:spPr>
          <a:xfrm>
            <a:off x="1054100" y="1076325"/>
            <a:ext cx="3427413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65" name="Shape 1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Shape 166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Content with Caption">
  <p:cSld name="3_Content with Caption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type="title"/>
          </p:nvPr>
        </p:nvSpPr>
        <p:spPr>
          <a:xfrm>
            <a:off x="1054100" y="204787"/>
            <a:ext cx="34274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4584700" y="204787"/>
            <a:ext cx="4279900" cy="48148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0" name="Shape 170"/>
          <p:cNvSpPr txBox="1"/>
          <p:nvPr>
            <p:ph idx="2" type="body"/>
          </p:nvPr>
        </p:nvSpPr>
        <p:spPr>
          <a:xfrm>
            <a:off x="1054100" y="1076325"/>
            <a:ext cx="3427413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71" name="Shape 1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Content with Caption">
  <p:cSld name="1_Content with Caption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1054100" y="204787"/>
            <a:ext cx="34274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4584700" y="204787"/>
            <a:ext cx="4279900" cy="48148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5" name="Shape 175"/>
          <p:cNvSpPr txBox="1"/>
          <p:nvPr>
            <p:ph idx="2" type="body"/>
          </p:nvPr>
        </p:nvSpPr>
        <p:spPr>
          <a:xfrm>
            <a:off x="1054100" y="1076325"/>
            <a:ext cx="3427413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76" name="Shape 1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Content with Caption">
  <p:cSld name="4_Content with Caption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type="title"/>
          </p:nvPr>
        </p:nvSpPr>
        <p:spPr>
          <a:xfrm>
            <a:off x="1054100" y="204787"/>
            <a:ext cx="34274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9" name="Shape 179"/>
          <p:cNvSpPr txBox="1"/>
          <p:nvPr>
            <p:ph idx="1" type="body"/>
          </p:nvPr>
        </p:nvSpPr>
        <p:spPr>
          <a:xfrm>
            <a:off x="4584700" y="204787"/>
            <a:ext cx="4279900" cy="48148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0" name="Shape 180"/>
          <p:cNvSpPr txBox="1"/>
          <p:nvPr>
            <p:ph idx="2" type="body"/>
          </p:nvPr>
        </p:nvSpPr>
        <p:spPr>
          <a:xfrm>
            <a:off x="1054100" y="1076325"/>
            <a:ext cx="3427413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81" name="Shape 1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Content with Caption">
  <p:cSld name="2_Content with Caption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type="title"/>
          </p:nvPr>
        </p:nvSpPr>
        <p:spPr>
          <a:xfrm>
            <a:off x="1054100" y="204787"/>
            <a:ext cx="34274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4584700" y="204787"/>
            <a:ext cx="4279900" cy="48148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5" name="Shape 185"/>
          <p:cNvSpPr txBox="1"/>
          <p:nvPr>
            <p:ph idx="2" type="body"/>
          </p:nvPr>
        </p:nvSpPr>
        <p:spPr>
          <a:xfrm>
            <a:off x="1054100" y="1076325"/>
            <a:ext cx="3427413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86" name="Shape 1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Title and Content" type="obj">
  <p:cSld name="OBJEC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30" name="Shape 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Shape 31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Content with Caption">
  <p:cSld name="5_Content with Caption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type="title"/>
          </p:nvPr>
        </p:nvSpPr>
        <p:spPr>
          <a:xfrm>
            <a:off x="1054100" y="204787"/>
            <a:ext cx="34274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4584700" y="204787"/>
            <a:ext cx="4279900" cy="48148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0" name="Shape 190"/>
          <p:cNvSpPr txBox="1"/>
          <p:nvPr>
            <p:ph idx="2" type="body"/>
          </p:nvPr>
        </p:nvSpPr>
        <p:spPr>
          <a:xfrm>
            <a:off x="1054100" y="1076325"/>
            <a:ext cx="3427413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91" name="Shape 19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Title and Content">
  <p:cSld name="6_Title and Content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Title and Content">
  <p:cSld name="7_Title and Content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Title and Content">
  <p:cSld name="8_Title and Content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0" name="Shape 200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/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3" name="Shape 203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5" name="Shape 205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6" name="Shape 206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7" name="Shape 207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10" name="Shape 210"/>
          <p:cNvSpPr txBox="1"/>
          <p:nvPr>
            <p:ph idx="1" type="body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1" name="Shape 211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2" name="Shape 212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3" name="Shape 213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type="title"/>
          </p:nvPr>
        </p:nvSpPr>
        <p:spPr>
          <a:xfrm rot="5400000">
            <a:off x="5463778" y="1371601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16" name="Shape 216"/>
          <p:cNvSpPr txBox="1"/>
          <p:nvPr>
            <p:ph idx="1" type="body"/>
          </p:nvPr>
        </p:nvSpPr>
        <p:spPr>
          <a:xfrm rot="5400000">
            <a:off x="1272778" y="-609599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7" name="Shape 217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8" name="Shape 218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9" name="Shape 219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and Content">
  <p:cSld name="5_Title and Content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35" name="Shape 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Shape 36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wo Content">
  <p:cSld name="3_Two Content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idx="1" type="body"/>
          </p:nvPr>
        </p:nvSpPr>
        <p:spPr>
          <a:xfrm>
            <a:off x="1041400" y="1200151"/>
            <a:ext cx="3886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5054600" y="1200151"/>
            <a:ext cx="36322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40" name="Shape 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Shape 41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2" name="Shape 42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Blank" type="blank">
  <p:cSld name="BLANK">
    <p:bg>
      <p:bgPr>
        <a:solidFill>
          <a:schemeClr val="dk1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7" name="Shape 47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and Content">
  <p:cSld name="2_Title and Content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51" name="Shape 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Shape 52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Title and Content">
  <p:cSld name="9_Title and Content">
    <p:bg>
      <p:bgPr>
        <a:solidFill>
          <a:schemeClr val="dk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56" name="Shape 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Shape 57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>
  <p:cSld name="Title and Content">
    <p:bg>
      <p:bgPr>
        <a:blipFill rotWithShape="1">
          <a:blip r:embed="rId2">
            <a:alphaModFix amt="10000"/>
          </a:blip>
          <a:stretch>
            <a:fillRect b="0" l="0" r="0" t="0"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61" name="Shape 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988" y="0"/>
            <a:ext cx="930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/>
          <p:nvPr/>
        </p:nvSpPr>
        <p:spPr>
          <a:xfrm>
            <a:off x="8049332" y="70605"/>
            <a:ext cx="962123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1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Mac’s History</a:t>
            </a:r>
            <a:endParaRPr i="1" sz="11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7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youtu.be/A-h1nUMXJ5s" TargetMode="External"/><Relationship Id="rId4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Relationship Id="rId4" Type="http://schemas.openxmlformats.org/officeDocument/2006/relationships/image" Target="../media/image4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zonu.com/fullsize-en/2009-09-17-623/Middle-East-physical-map-1999.html" TargetMode="External"/><Relationship Id="rId4" Type="http://schemas.openxmlformats.org/officeDocument/2006/relationships/image" Target="../media/image1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7.png"/><Relationship Id="rId4" Type="http://schemas.openxmlformats.org/officeDocument/2006/relationships/image" Target="../media/image3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youtu.be/Jdbh2VKluBc" TargetMode="External"/><Relationship Id="rId4" Type="http://schemas.openxmlformats.org/officeDocument/2006/relationships/image" Target="../media/image2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9.png"/><Relationship Id="rId4" Type="http://schemas.openxmlformats.org/officeDocument/2006/relationships/image" Target="../media/image4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5.png"/><Relationship Id="rId4" Type="http://schemas.openxmlformats.org/officeDocument/2006/relationships/image" Target="../media/image47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youtu.be/bpPz1sccZc0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youtu.be/iyvYuD_TrFI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/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515151"/>
              </a:buClr>
              <a:buSzPts val="6480"/>
              <a:buFont typeface="Arial"/>
              <a:buNone/>
            </a:pPr>
            <a:r>
              <a:rPr b="1" i="0" lang="en-US" sz="648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Rise of Islam</a:t>
            </a:r>
            <a:endParaRPr b="1" i="0" sz="648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Shape 2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49700" y="2840388"/>
            <a:ext cx="3829902" cy="2138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Muhammad</a:t>
            </a:r>
            <a:endParaRPr/>
          </a:p>
        </p:txBody>
      </p:sp>
      <p:sp>
        <p:nvSpPr>
          <p:cNvPr id="287" name="Shape 287"/>
          <p:cNvSpPr txBox="1"/>
          <p:nvPr>
            <p:ph idx="1" type="body"/>
          </p:nvPr>
        </p:nvSpPr>
        <p:spPr>
          <a:xfrm>
            <a:off x="1041400" y="1063229"/>
            <a:ext cx="5063186" cy="39080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Throughout his life Muhammad would gain followers and spread his message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1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622 C.E.</a:t>
            </a: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Muhammad and his followers fled Mecca and went to Medina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Clr>
                <a:schemeClr val="dk1"/>
              </a:buClr>
              <a:buSzPts val="2170"/>
              <a:buFont typeface="Arial"/>
              <a:buChar char="–"/>
            </a:pPr>
            <a:r>
              <a:rPr b="0" i="0" lang="en-US" sz="217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Muslim calendar is dated beginning with this event and is called the </a:t>
            </a:r>
            <a:r>
              <a:rPr b="1" i="1" lang="en-US" sz="217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Hijrah</a:t>
            </a:r>
            <a:endParaRPr b="1" i="0" sz="2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Medina would become an Islamic city-state providing Muhammad with a political base – </a:t>
            </a:r>
            <a:r>
              <a:rPr b="0" i="0" lang="en-US" sz="248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Video 3</a:t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8542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None/>
            </a:pPr>
            <a:r>
              <a:t/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8" name="Shape 2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87688" y="964221"/>
            <a:ext cx="2539744" cy="38537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Muhammad</a:t>
            </a:r>
            <a:endParaRPr/>
          </a:p>
        </p:txBody>
      </p:sp>
      <p:sp>
        <p:nvSpPr>
          <p:cNvPr id="294" name="Shape 294"/>
          <p:cNvSpPr txBox="1"/>
          <p:nvPr>
            <p:ph idx="1" type="body"/>
          </p:nvPr>
        </p:nvSpPr>
        <p:spPr>
          <a:xfrm>
            <a:off x="1041401" y="1200150"/>
            <a:ext cx="4882882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1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624 C.E.</a:t>
            </a: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Battle of Badr</a:t>
            </a: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Muhammad led an outnumbered Muslim army to victory over his enemies in Mecca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was the most significant of Muhammad’s many battles to establish Islam across the Arabian Peninsula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Six years later Muhammad took Mecca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1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632 C.E.</a:t>
            </a: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– Muhammad died </a:t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5" name="Shape 2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40421" y="1063229"/>
            <a:ext cx="2523655" cy="37912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m624.png" id="300" name="Shape 300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1838" l="1120" r="1114" t="2658"/>
          <a:stretch/>
        </p:blipFill>
        <p:spPr>
          <a:xfrm>
            <a:off x="0" y="318977"/>
            <a:ext cx="9144000" cy="4646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m628.png" id="305" name="Shape 305"/>
          <p:cNvPicPr preferRelativeResize="0"/>
          <p:nvPr/>
        </p:nvPicPr>
        <p:blipFill rotWithShape="1">
          <a:blip r:embed="rId3">
            <a:alphaModFix/>
          </a:blip>
          <a:srcRect b="1798" l="1120" r="1114" t="2219"/>
          <a:stretch/>
        </p:blipFill>
        <p:spPr>
          <a:xfrm>
            <a:off x="0" y="318977"/>
            <a:ext cx="9144000" cy="4646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m632.png" id="310" name="Shape 310"/>
          <p:cNvPicPr preferRelativeResize="0"/>
          <p:nvPr/>
        </p:nvPicPr>
        <p:blipFill rotWithShape="1">
          <a:blip r:embed="rId3">
            <a:alphaModFix/>
          </a:blip>
          <a:srcRect b="1592" l="1120" r="1114" t="1949"/>
          <a:stretch/>
        </p:blipFill>
        <p:spPr>
          <a:xfrm>
            <a:off x="0" y="318977"/>
            <a:ext cx="9144000" cy="4646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Muhammad’s Successors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Shape 316"/>
          <p:cNvSpPr txBox="1"/>
          <p:nvPr>
            <p:ph idx="1" type="body"/>
          </p:nvPr>
        </p:nvSpPr>
        <p:spPr>
          <a:xfrm>
            <a:off x="1041400" y="1200150"/>
            <a:ext cx="5930899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Muhammad’s successors – the leaders of Islam – were called </a:t>
            </a:r>
            <a:r>
              <a:rPr b="1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caliphs</a:t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These caliphs forbade the Arabian tribes recently converted to Islam from raiding each other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Arab tribes turned their attention towards the weakening Sassanid and Byzantine Empires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 years after Muhammad’s death, Egypt, Syria, and the Iranian Plateau were ruled by Arab Muslims</a:t>
            </a:r>
            <a:endParaRPr/>
          </a:p>
          <a:p>
            <a:pPr indent="-18542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None/>
            </a:pPr>
            <a:r>
              <a:t/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7" name="Shape 3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17710" y="891779"/>
            <a:ext cx="2405985" cy="4095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m634.png" id="322" name="Shape 322"/>
          <p:cNvPicPr preferRelativeResize="0"/>
          <p:nvPr/>
        </p:nvPicPr>
        <p:blipFill rotWithShape="1">
          <a:blip r:embed="rId3">
            <a:alphaModFix/>
          </a:blip>
          <a:srcRect b="1604" l="1031" r="1124" t="1996"/>
          <a:stretch/>
        </p:blipFill>
        <p:spPr>
          <a:xfrm>
            <a:off x="0" y="318977"/>
            <a:ext cx="9144000" cy="464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m640.png" id="327" name="Shape 327"/>
          <p:cNvPicPr preferRelativeResize="0"/>
          <p:nvPr/>
        </p:nvPicPr>
        <p:blipFill rotWithShape="1">
          <a:blip r:embed="rId3">
            <a:alphaModFix/>
          </a:blip>
          <a:srcRect b="1599" l="1072" r="1072" t="2104"/>
          <a:stretch/>
        </p:blipFill>
        <p:spPr>
          <a:xfrm>
            <a:off x="0" y="318977"/>
            <a:ext cx="9144000" cy="464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m661.png" id="332" name="Shape 332"/>
          <p:cNvPicPr preferRelativeResize="0"/>
          <p:nvPr/>
        </p:nvPicPr>
        <p:blipFill rotWithShape="1">
          <a:blip r:embed="rId3">
            <a:alphaModFix/>
          </a:blip>
          <a:srcRect b="1508" l="1062" r="1062" t="2149"/>
          <a:stretch/>
        </p:blipFill>
        <p:spPr>
          <a:xfrm>
            <a:off x="0" y="318977"/>
            <a:ext cx="9144000" cy="464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Umayyad Caliphate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Shape 338"/>
          <p:cNvSpPr txBox="1"/>
          <p:nvPr>
            <p:ph idx="1" type="body"/>
          </p:nvPr>
        </p:nvSpPr>
        <p:spPr>
          <a:xfrm>
            <a:off x="1041400" y="1200150"/>
            <a:ext cx="4941455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661-750 C.E.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Umayyads were an aristocratic family from Mecca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Had opposed Muhammad before Mecca accepted Islam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Took control after a civil war and moved their capital to Damascus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Established a hereditary dynasty and ruled the Islamic world as an Arab kingdom</a:t>
            </a:r>
            <a:endParaRPr/>
          </a:p>
          <a:p>
            <a:pPr indent="-18542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None/>
            </a:pPr>
            <a:r>
              <a:t/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9" name="Shape 3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89983" y="1200150"/>
            <a:ext cx="2525418" cy="173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Shape 3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26282" y="2737246"/>
            <a:ext cx="2286000" cy="22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idx="1" type="body"/>
          </p:nvPr>
        </p:nvSpPr>
        <p:spPr>
          <a:xfrm>
            <a:off x="1041400" y="1200150"/>
            <a:ext cx="4470400" cy="36938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3300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The Arabian Peninsula lies near the intersection of three continents, so it is called a </a:t>
            </a:r>
            <a:r>
              <a:rPr b="0" i="0" lang="en-US" sz="2600" u="none" cap="none" strike="noStrike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b="0" i="0" lang="en-US" sz="260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crossroads</a:t>
            </a:r>
            <a:r>
              <a:rPr b="0" i="0" lang="en-US" sz="2600" u="none" cap="none" strike="noStrike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r>
              <a:rPr b="0" i="0" lang="en-US" sz="260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 location  </a:t>
            </a:r>
            <a:endParaRPr b="0" i="0" sz="2600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1" marL="685800" marR="0" rtl="0" algn="l">
              <a:spcBef>
                <a:spcPts val="1100"/>
              </a:spcBef>
              <a:spcAft>
                <a:spcPts val="0"/>
              </a:spcAft>
              <a:buClr>
                <a:srgbClr val="003300"/>
              </a:buClr>
              <a:buSzPts val="2200"/>
              <a:buFont typeface="Arial"/>
              <a:buChar char="–"/>
            </a:pPr>
            <a:r>
              <a:rPr b="0" i="0" lang="en-US" sz="220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Africa, Asia, and Europe</a:t>
            </a:r>
            <a:endParaRPr b="0" i="0" sz="2200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1300"/>
              </a:spcBef>
              <a:spcAft>
                <a:spcPts val="0"/>
              </a:spcAft>
              <a:buClr>
                <a:srgbClr val="003300"/>
              </a:buClr>
              <a:buSzPts val="2600"/>
              <a:buFont typeface="Arial"/>
              <a:buChar char="•"/>
            </a:pPr>
            <a:r>
              <a:rPr b="0" i="0" lang="en-US" sz="260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Arabia</a:t>
            </a:r>
            <a:r>
              <a:rPr b="0" i="0" lang="en-US" sz="2600" u="none" cap="none" strike="noStrike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’</a:t>
            </a:r>
            <a:r>
              <a:rPr b="0" i="0" lang="en-US" sz="260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s location has shaped its physical features</a:t>
            </a:r>
            <a:endParaRPr b="0" i="0" sz="2600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Shape 231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Arabia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Middle East physical map 1999" id="232" name="Shape 232">
            <a:hlinkClick r:id="rId3"/>
          </p:cNvPr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2089" r="2088" t="0"/>
          <a:stretch/>
        </p:blipFill>
        <p:spPr>
          <a:xfrm>
            <a:off x="5640946" y="1465276"/>
            <a:ext cx="3348507" cy="31293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Shape 3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3783" y="304800"/>
            <a:ext cx="8170217" cy="46790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Qur’an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Shape 351"/>
          <p:cNvSpPr txBox="1"/>
          <p:nvPr>
            <p:ph idx="1" type="body"/>
          </p:nvPr>
        </p:nvSpPr>
        <p:spPr>
          <a:xfrm>
            <a:off x="1041400" y="1200150"/>
            <a:ext cx="5395495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b="0" i="0" lang="en-US" sz="2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collation and standardization of the Muslim holy book, the Qur’an, occurred during this period of turmoil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b="0" i="0" lang="en-US" sz="2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Muslims believe the Qur’an is the literal Word of God</a:t>
            </a:r>
            <a:endParaRPr/>
          </a:p>
          <a:p>
            <a:pPr indent="-285750" lvl="1" marL="742950" marR="0" rtl="0" algn="l">
              <a:lnSpc>
                <a:spcPct val="80000"/>
              </a:lnSpc>
              <a:spcBef>
                <a:spcPts val="392"/>
              </a:spcBef>
              <a:spcAft>
                <a:spcPts val="0"/>
              </a:spcAft>
              <a:buClr>
                <a:schemeClr val="dk1"/>
              </a:buClr>
              <a:buSzPts val="1960"/>
              <a:buFont typeface="Arial"/>
              <a:buChar char="–"/>
            </a:pPr>
            <a:r>
              <a:rPr b="0" i="0" lang="en-US" sz="1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Muhammad did not interpret but transmitted God’s word to text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b="0" i="0" lang="en-US" sz="2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Christians and Jews believed their scripture was </a:t>
            </a:r>
            <a:r>
              <a:rPr b="0" i="1" lang="en-US" sz="2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inspired</a:t>
            </a:r>
            <a:r>
              <a:rPr b="1" i="1" lang="en-US" sz="2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0" lang="en-US" sz="2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God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48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b="0" i="0" lang="en-US" sz="2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Qur’an lays out the rules and principles that Muslim communities must follow</a:t>
            </a:r>
            <a:endParaRPr b="0" i="0" sz="224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2" name="Shape 352"/>
          <p:cNvPicPr preferRelativeResize="0"/>
          <p:nvPr/>
        </p:nvPicPr>
        <p:blipFill rotWithShape="1">
          <a:blip r:embed="rId3">
            <a:alphaModFix/>
          </a:blip>
          <a:srcRect b="0" l="0" r="0" t="12881"/>
          <a:stretch/>
        </p:blipFill>
        <p:spPr>
          <a:xfrm>
            <a:off x="6115270" y="1063229"/>
            <a:ext cx="2921782" cy="2036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Shape 353"/>
          <p:cNvPicPr preferRelativeResize="0"/>
          <p:nvPr/>
        </p:nvPicPr>
        <p:blipFill rotWithShape="1">
          <a:blip r:embed="rId4">
            <a:alphaModFix/>
          </a:blip>
          <a:srcRect b="7294" l="0" r="0" t="0"/>
          <a:stretch/>
        </p:blipFill>
        <p:spPr>
          <a:xfrm>
            <a:off x="5946828" y="3099574"/>
            <a:ext cx="2884465" cy="2003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Architecture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Shape 359"/>
          <p:cNvSpPr txBox="1"/>
          <p:nvPr>
            <p:ph idx="1" type="body"/>
          </p:nvPr>
        </p:nvSpPr>
        <p:spPr>
          <a:xfrm>
            <a:off x="1041400" y="1200150"/>
            <a:ext cx="56007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characteristic building of Islam was the mosque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had a basic floor design with the various rituals of ablution (cleansing) and prayer in mind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Mosques were often surmounted by domes, had colonnaded courtyards and distinctive minarets</a:t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0" name="Shape 3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42100" y="1200150"/>
            <a:ext cx="2235200" cy="33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Architecture</a:t>
            </a:r>
            <a:endParaRPr/>
          </a:p>
        </p:txBody>
      </p:sp>
      <p:sp>
        <p:nvSpPr>
          <p:cNvPr id="367" name="Shape 367"/>
          <p:cNvSpPr txBox="1"/>
          <p:nvPr>
            <p:ph idx="1" type="body"/>
          </p:nvPr>
        </p:nvSpPr>
        <p:spPr>
          <a:xfrm>
            <a:off x="1041400" y="1200150"/>
            <a:ext cx="49149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Dome of the Rock in Jerusalem was built during the Umayyad caliphate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Influenced by Roman-Byzantine forms and art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b="0" i="0" lang="en-US" sz="29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is one of the oldest examples of Islamic architecture in the world today</a:t>
            </a:r>
            <a:endParaRPr b="0" i="0" sz="29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8" name="Shape 3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56300" y="1200150"/>
            <a:ext cx="2870200" cy="1877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Shape 36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37200" y="3272155"/>
            <a:ext cx="3149600" cy="16141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Umayyad Caliphate</a:t>
            </a:r>
            <a:endParaRPr/>
          </a:p>
        </p:txBody>
      </p:sp>
      <p:sp>
        <p:nvSpPr>
          <p:cNvPr id="379" name="Shape 379"/>
          <p:cNvSpPr txBox="1"/>
          <p:nvPr>
            <p:ph idx="1" type="body"/>
          </p:nvPr>
        </p:nvSpPr>
        <p:spPr>
          <a:xfrm>
            <a:off x="1041400" y="1200150"/>
            <a:ext cx="5527842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Umayyad caliphs expanded their empire and consolidated power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Islam was not forced on newly conquered peoples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However, taxes were placed on non-Muslims and one needed to </a:t>
            </a:r>
            <a:b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a Muslim to get a high-ranking government position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Video 4</a:t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018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t/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0" name="Shape 38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13714" y="957064"/>
            <a:ext cx="2830286" cy="3920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m670.png" id="385" name="Shape 385"/>
          <p:cNvPicPr preferRelativeResize="0"/>
          <p:nvPr/>
        </p:nvPicPr>
        <p:blipFill rotWithShape="1">
          <a:blip r:embed="rId3">
            <a:alphaModFix/>
          </a:blip>
          <a:srcRect b="1872" l="1021" r="1089" t="2014"/>
          <a:stretch/>
        </p:blipFill>
        <p:spPr>
          <a:xfrm>
            <a:off x="0" y="318977"/>
            <a:ext cx="9144000" cy="4643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m710.png" id="390" name="Shape 390"/>
          <p:cNvPicPr preferRelativeResize="0"/>
          <p:nvPr/>
        </p:nvPicPr>
        <p:blipFill rotWithShape="1">
          <a:blip r:embed="rId3">
            <a:alphaModFix/>
          </a:blip>
          <a:srcRect b="1705" l="1050" r="1048" t="2024"/>
          <a:stretch/>
        </p:blipFill>
        <p:spPr>
          <a:xfrm>
            <a:off x="0" y="318977"/>
            <a:ext cx="9144000" cy="46395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slam733.png" id="395" name="Shape 395"/>
          <p:cNvPicPr preferRelativeResize="0"/>
          <p:nvPr/>
        </p:nvPicPr>
        <p:blipFill rotWithShape="1">
          <a:blip r:embed="rId3">
            <a:alphaModFix/>
          </a:blip>
          <a:srcRect b="1667" l="1078" r="985" t="1944"/>
          <a:stretch/>
        </p:blipFill>
        <p:spPr>
          <a:xfrm>
            <a:off x="0" y="318977"/>
            <a:ext cx="9144000" cy="4650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Umayyad Caliphate</a:t>
            </a:r>
            <a:endParaRPr/>
          </a:p>
        </p:txBody>
      </p:sp>
      <p:sp>
        <p:nvSpPr>
          <p:cNvPr id="401" name="Shape 401"/>
          <p:cNvSpPr txBox="1"/>
          <p:nvPr>
            <p:ph idx="1" type="body"/>
          </p:nvPr>
        </p:nvSpPr>
        <p:spPr>
          <a:xfrm>
            <a:off x="1041400" y="1200150"/>
            <a:ext cx="4800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 the Umayyads, Arab Muslims were put in positions of power as governors and administrative officials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was an increasing source of tension as the Umayyad Caliphate spread east into Persia and west across North Africa</a:t>
            </a:r>
            <a:endParaRPr/>
          </a:p>
        </p:txBody>
      </p:sp>
      <p:pic>
        <p:nvPicPr>
          <p:cNvPr id="402" name="Shape 402"/>
          <p:cNvPicPr preferRelativeResize="0"/>
          <p:nvPr/>
        </p:nvPicPr>
        <p:blipFill rotWithShape="1">
          <a:blip r:embed="rId3">
            <a:alphaModFix/>
          </a:blip>
          <a:srcRect b="0" l="0" r="8264" t="0"/>
          <a:stretch/>
        </p:blipFill>
        <p:spPr>
          <a:xfrm>
            <a:off x="5740400" y="1200150"/>
            <a:ext cx="3232088" cy="351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idx="1" type="body"/>
          </p:nvPr>
        </p:nvSpPr>
        <p:spPr>
          <a:xfrm>
            <a:off x="1041400" y="1200151"/>
            <a:ext cx="4560910" cy="37453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3300"/>
              </a:buClr>
              <a:buSzPts val="2380"/>
              <a:buFont typeface="Arial"/>
              <a:buChar char="•"/>
            </a:pP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Arabia lies in a region with hot, dry air</a:t>
            </a:r>
            <a:endParaRPr b="0" i="0" sz="2380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190"/>
              </a:spcBef>
              <a:spcAft>
                <a:spcPts val="0"/>
              </a:spcAft>
              <a:buClr>
                <a:srgbClr val="003300"/>
              </a:buClr>
              <a:buSzPts val="2380"/>
              <a:buFont typeface="Arial"/>
              <a:buChar char="•"/>
            </a:pP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The climate makes it hard for plants and animals to survive</a:t>
            </a:r>
            <a:endParaRPr b="0" i="0" sz="2380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190"/>
              </a:spcBef>
              <a:spcAft>
                <a:spcPts val="0"/>
              </a:spcAft>
              <a:buClr>
                <a:srgbClr val="003300"/>
              </a:buClr>
              <a:buSzPts val="2380"/>
              <a:buFont typeface="Arial"/>
              <a:buChar char="•"/>
            </a:pP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Huge </a:t>
            </a:r>
            <a:r>
              <a:rPr b="1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sand dunes</a:t>
            </a: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, or hills of sand shaped by the wind, cover large parts of Arabia</a:t>
            </a:r>
            <a:endParaRPr b="0" i="0" sz="2380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190"/>
              </a:spcBef>
              <a:spcAft>
                <a:spcPts val="0"/>
              </a:spcAft>
              <a:buClr>
                <a:srgbClr val="003300"/>
              </a:buClr>
              <a:buSzPts val="2380"/>
              <a:buFont typeface="Arial"/>
              <a:buChar char="•"/>
            </a:pP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Water exists mainly in </a:t>
            </a:r>
            <a:r>
              <a:rPr b="1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oases</a:t>
            </a: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, wet, fertile areas that are scattered across the deserts</a:t>
            </a:r>
            <a:endParaRPr b="0" i="0" sz="2380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1770" lvl="0" marL="34290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</a:pPr>
            <a:r>
              <a:t/>
            </a:r>
            <a:endParaRPr b="0" i="0" sz="23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Shape 238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Physical Features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9" name="Shape 2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15407" y="458450"/>
            <a:ext cx="3196048" cy="2438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02309" y="2602422"/>
            <a:ext cx="3124087" cy="2343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Umayyad Caliphate</a:t>
            </a:r>
            <a:endParaRPr/>
          </a:p>
        </p:txBody>
      </p:sp>
      <p:sp>
        <p:nvSpPr>
          <p:cNvPr id="408" name="Shape 408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Animosity also existed between the Umayyads and the descendants of Ali who had lost the civil war that brought the Umayyads to power</a:t>
            </a:r>
            <a:endParaRPr/>
          </a:p>
        </p:txBody>
      </p:sp>
      <p:pic>
        <p:nvPicPr>
          <p:cNvPr id="409" name="Shape 4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24100" y="2469138"/>
            <a:ext cx="5122852" cy="25541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Sunni and Shia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Shape 415"/>
          <p:cNvSpPr txBox="1"/>
          <p:nvPr>
            <p:ph idx="1" type="body"/>
          </p:nvPr>
        </p:nvSpPr>
        <p:spPr>
          <a:xfrm>
            <a:off x="1041400" y="1200150"/>
            <a:ext cx="47879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conflict would create the biggest split in Islam – Ali’s followers became the Shia branch of Islam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Shias believe that only a descendant of Muhammad should lead Islam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Sunnis, the majority of Muslims, believed the leader should be chosen on an elective principle</a:t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6" name="Shape 4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0517" y="1682750"/>
            <a:ext cx="3575533" cy="234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Abbasid Caliphate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Shape 422"/>
          <p:cNvSpPr txBox="1"/>
          <p:nvPr>
            <p:ph idx="1" type="body"/>
          </p:nvPr>
        </p:nvSpPr>
        <p:spPr>
          <a:xfrm>
            <a:off x="1041400" y="1200150"/>
            <a:ext cx="4589379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750-1258 C.E.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anti-Umayyad factions united behind Abbas, another descendent of Muhammad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Umayyads were defeated and the Abbasid Caliphate was established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capital of the Islamic world was moved to the new city of Baghdad</a:t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3" name="Shape 423"/>
          <p:cNvPicPr preferRelativeResize="0"/>
          <p:nvPr/>
        </p:nvPicPr>
        <p:blipFill rotWithShape="1">
          <a:blip r:embed="rId3">
            <a:alphaModFix/>
          </a:blip>
          <a:srcRect b="0" l="0" r="0" t="9276"/>
          <a:stretch/>
        </p:blipFill>
        <p:spPr>
          <a:xfrm>
            <a:off x="5630779" y="2843512"/>
            <a:ext cx="3189663" cy="2179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Shape 424"/>
          <p:cNvPicPr preferRelativeResize="0"/>
          <p:nvPr/>
        </p:nvPicPr>
        <p:blipFill rotWithShape="1">
          <a:blip r:embed="rId4">
            <a:alphaModFix/>
          </a:blip>
          <a:srcRect b="3742" l="1986" r="778" t="2720"/>
          <a:stretch/>
        </p:blipFill>
        <p:spPr>
          <a:xfrm>
            <a:off x="6034463" y="1200150"/>
            <a:ext cx="2895600" cy="1895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Abbasid Caliphate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Shape 430"/>
          <p:cNvSpPr txBox="1"/>
          <p:nvPr>
            <p:ph idx="1" type="body"/>
          </p:nvPr>
        </p:nvSpPr>
        <p:spPr>
          <a:xfrm>
            <a:off x="1041400" y="1200150"/>
            <a:ext cx="4998453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Baghdad was closer to fertile farming areas and located on major trading routes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Abbasids ruthlessly wiped out any threats to their power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suppression of descent across the Islamic world brought stability, wealth and progress</a:t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1" name="Shape 431"/>
          <p:cNvPicPr preferRelativeResize="0"/>
          <p:nvPr/>
        </p:nvPicPr>
        <p:blipFill rotWithShape="1">
          <a:blip r:embed="rId3">
            <a:alphaModFix/>
          </a:blip>
          <a:srcRect b="0" l="0" r="2878" t="0"/>
          <a:stretch/>
        </p:blipFill>
        <p:spPr>
          <a:xfrm>
            <a:off x="5758461" y="1375590"/>
            <a:ext cx="3233000" cy="31583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hape 436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Abbasid Caliphate</a:t>
            </a:r>
            <a:endParaRPr/>
          </a:p>
        </p:txBody>
      </p:sp>
      <p:sp>
        <p:nvSpPr>
          <p:cNvPr id="437" name="Shape 437"/>
          <p:cNvSpPr txBox="1"/>
          <p:nvPr>
            <p:ph idx="1" type="body"/>
          </p:nvPr>
        </p:nvSpPr>
        <p:spPr>
          <a:xfrm>
            <a:off x="1041400" y="1200150"/>
            <a:ext cx="5098143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Considered a golden age of Islamic art, science, and architecture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Arabic became increasingly important as a language of religion, politics, and knowledge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Baghdad developed into a center of learning and discovery as scholars travelled to the great city</a:t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8" name="Shape 4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39543" y="1059132"/>
            <a:ext cx="2713533" cy="3757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hape 443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Science and Technology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Shape 444"/>
          <p:cNvSpPr txBox="1"/>
          <p:nvPr>
            <p:ph idx="1" type="body"/>
          </p:nvPr>
        </p:nvSpPr>
        <p:spPr>
          <a:xfrm>
            <a:off x="1041400" y="1200150"/>
            <a:ext cx="76454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Muslim scholars studied Hellenistic Greek and Indian cultures and built upon it with their own knowledge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scientific method was </a:t>
            </a:r>
            <a:b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utilized during this period – </a:t>
            </a:r>
            <a:b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forming hypothesis based on </a:t>
            </a:r>
            <a:b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evidence rather than blindly </a:t>
            </a:r>
            <a:b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accepting old teachings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Algebra, trigonometry, and </a:t>
            </a:r>
            <a:b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geometry were invented and </a:t>
            </a:r>
            <a:b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developed by Muslim </a:t>
            </a:r>
            <a:b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mathematicians </a:t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5" name="Shape 4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67169" y="1924924"/>
            <a:ext cx="3419631" cy="2961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Decline of the Abbasids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Shape 451"/>
          <p:cNvSpPr txBox="1"/>
          <p:nvPr>
            <p:ph idx="1" type="body"/>
          </p:nvPr>
        </p:nvSpPr>
        <p:spPr>
          <a:xfrm>
            <a:off x="1041401" y="1063229"/>
            <a:ext cx="4517572" cy="39600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Abbasid Caliphate stretched from Spain to Afghanistan</a:t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Abbasid caliphs began to lose control by the end of the 9</a:t>
            </a:r>
            <a:r>
              <a:rPr b="0" baseline="3000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century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Char char="•"/>
            </a:pPr>
            <a:r>
              <a:rPr b="0" i="0" lang="en-US" sz="24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Abbasids and Baghdad remained the symbolic center of the Islamic world but regional caliphs sprung up and created independent kingdoms</a:t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2" name="Shape 4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58973" y="2732409"/>
            <a:ext cx="3436256" cy="2290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Shape 4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46169" y="1063229"/>
            <a:ext cx="2905839" cy="199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Shape 458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Decline of the Abbasids</a:t>
            </a:r>
            <a:endParaRPr/>
          </a:p>
        </p:txBody>
      </p:sp>
      <p:sp>
        <p:nvSpPr>
          <p:cNvPr id="459" name="Shape 459"/>
          <p:cNvSpPr txBox="1"/>
          <p:nvPr>
            <p:ph idx="1" type="body"/>
          </p:nvPr>
        </p:nvSpPr>
        <p:spPr>
          <a:xfrm>
            <a:off x="1041399" y="1200150"/>
            <a:ext cx="7852227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Islamic world was united through language, trade, and culture but divided politically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Crusades were, in truth, a distraction more than a threat to the Islamic world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Mongol invasion </a:t>
            </a:r>
            <a:b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was far more devastating </a:t>
            </a:r>
            <a:b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– Baghdad was sacked in </a:t>
            </a:r>
            <a:b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1258 bringing an official </a:t>
            </a:r>
            <a:b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 to the Abbasids </a:t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0" name="Shape 4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72113" y="2646987"/>
            <a:ext cx="3564388" cy="23762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Pre-Islamic Arabia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Shape 250"/>
          <p:cNvSpPr txBox="1"/>
          <p:nvPr>
            <p:ph idx="1" type="body"/>
          </p:nvPr>
        </p:nvSpPr>
        <p:spPr>
          <a:xfrm>
            <a:off x="1041400" y="1200150"/>
            <a:ext cx="4998792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Arabian Peninsula consisted of loosely organized federations of peoples and towns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Sparsely populated, most of its early inhabitants were nomads with a handful of villages centered around oases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proximity of the Silk Road made it easy for Arabian merchants to trade their goods</a:t>
            </a:r>
            <a:endParaRPr/>
          </a:p>
          <a:p>
            <a:pPr indent="-17018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t/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018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t/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1" name="Shape 2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03742" y="966071"/>
            <a:ext cx="1743498" cy="2356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Shape 2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41387" y="2684245"/>
            <a:ext cx="2124710" cy="220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Pre-Islamic Arabia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Shape 258"/>
          <p:cNvSpPr txBox="1"/>
          <p:nvPr>
            <p:ph idx="1" type="body"/>
          </p:nvPr>
        </p:nvSpPr>
        <p:spPr>
          <a:xfrm>
            <a:off x="1041399" y="1200150"/>
            <a:ext cx="5286805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Many languages were spoken in Arabia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variety of religions were followed, most of which were polytheistic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 villages and towns had a </a:t>
            </a:r>
            <a:r>
              <a:rPr b="1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souk</a:t>
            </a:r>
            <a:r>
              <a:rPr b="0" i="0" lang="en-US" sz="27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 market or bazaar where people would gather to trade and exchange ideas  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Char char="•"/>
            </a:pPr>
            <a:r>
              <a:rPr b="0" i="0" lang="en-US" sz="272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Video 1</a:t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0180" lvl="0" marL="342900" marR="0" rtl="0" algn="l">
              <a:lnSpc>
                <a:spcPct val="80000"/>
              </a:lnSpc>
              <a:spcBef>
                <a:spcPts val="544"/>
              </a:spcBef>
              <a:spcAft>
                <a:spcPts val="0"/>
              </a:spcAft>
              <a:buClr>
                <a:schemeClr val="dk1"/>
              </a:buClr>
              <a:buSzPts val="2720"/>
              <a:buFont typeface="Arial"/>
              <a:buNone/>
            </a:pPr>
            <a:r>
              <a:t/>
            </a:r>
            <a:endParaRPr b="0" i="0" sz="27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9" name="Shape 2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60958" y="2848569"/>
            <a:ext cx="2538129" cy="2037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Shape 26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28205" y="1124586"/>
            <a:ext cx="2358595" cy="1666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Muhammad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Shape 266"/>
          <p:cNvSpPr txBox="1"/>
          <p:nvPr>
            <p:ph idx="1" type="body"/>
          </p:nvPr>
        </p:nvSpPr>
        <p:spPr>
          <a:xfrm>
            <a:off x="1041401" y="1063228"/>
            <a:ext cx="3891546" cy="40802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3300"/>
              </a:buClr>
              <a:buSzPts val="2635"/>
              <a:buFont typeface="Arial"/>
              <a:buChar char="•"/>
            </a:pPr>
            <a:r>
              <a:rPr b="1" i="0" lang="en-US" sz="2635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610 C.E. </a:t>
            </a:r>
            <a:r>
              <a:rPr b="0" i="0" lang="en-US" sz="2635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– A merchant from Mecca named Muhammad believed he received a vision from God</a:t>
            </a:r>
            <a:endParaRPr b="0" i="0" sz="2635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318"/>
              </a:spcBef>
              <a:spcAft>
                <a:spcPts val="0"/>
              </a:spcAft>
              <a:buClr>
                <a:srgbClr val="003300"/>
              </a:buClr>
              <a:buSzPts val="2635"/>
              <a:buFont typeface="Arial"/>
              <a:buChar char="•"/>
            </a:pPr>
            <a:r>
              <a:rPr b="0" i="0" lang="en-US" sz="2635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People, particular the poor, believed that God spoke to Muhammad through an angel and made him a prophet</a:t>
            </a:r>
            <a:endParaRPr/>
          </a:p>
        </p:txBody>
      </p:sp>
      <p:pic>
        <p:nvPicPr>
          <p:cNvPr id="267" name="Shape 2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32947" y="1315527"/>
            <a:ext cx="4078776" cy="2931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Muhammad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Shape 273"/>
          <p:cNvSpPr txBox="1"/>
          <p:nvPr>
            <p:ph idx="1" type="body"/>
          </p:nvPr>
        </p:nvSpPr>
        <p:spPr>
          <a:xfrm>
            <a:off x="1041400" y="1063228"/>
            <a:ext cx="7869518" cy="3933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3300"/>
              </a:buClr>
              <a:buSzPts val="2635"/>
              <a:buFont typeface="Arial"/>
              <a:buChar char="•"/>
            </a:pPr>
            <a:r>
              <a:rPr b="0" i="0" lang="en-US" sz="2635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Muhammad and his followers believed it was the identical message sent to Abraham, Moses, and Jesus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1318"/>
              </a:spcBef>
              <a:spcAft>
                <a:spcPts val="0"/>
              </a:spcAft>
              <a:buClr>
                <a:srgbClr val="003300"/>
              </a:buClr>
              <a:buSzPts val="2635"/>
              <a:buFont typeface="Arial"/>
              <a:buChar char="•"/>
            </a:pPr>
            <a:r>
              <a:rPr b="0" i="0" lang="en-US" sz="2635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The Jews and Christians had misunderstood or corrupted these messages so God was now retransmitting them through his final prophet, Muhammad</a:t>
            </a:r>
            <a:endParaRPr b="0" i="0" sz="2635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318"/>
              </a:spcBef>
              <a:spcAft>
                <a:spcPts val="0"/>
              </a:spcAft>
              <a:buClr>
                <a:srgbClr val="003300"/>
              </a:buClr>
              <a:buSzPts val="2635"/>
              <a:buFont typeface="Arial"/>
              <a:buChar char="•"/>
            </a:pPr>
            <a:r>
              <a:rPr b="0" i="0" lang="en-US" sz="2635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The messages he received were the basis for Islam and were collected in the holy book of Islam called the Qur’an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1318"/>
              </a:spcBef>
              <a:spcAft>
                <a:spcPts val="0"/>
              </a:spcAft>
              <a:buClr>
                <a:srgbClr val="003300"/>
              </a:buClr>
              <a:buSzPts val="2635"/>
              <a:buFont typeface="Arial"/>
              <a:buChar char="•"/>
            </a:pPr>
            <a:r>
              <a:rPr b="0" i="0" lang="en-US" sz="2635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Video 2</a:t>
            </a:r>
            <a:endParaRPr b="0" i="0" sz="2635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85420" lvl="0" marL="342900" marR="0" rtl="0" algn="l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chemeClr val="dk1"/>
              </a:buClr>
              <a:buSzPts val="2480"/>
              <a:buFont typeface="Arial"/>
              <a:buNone/>
            </a:pPr>
            <a:r>
              <a:t/>
            </a:r>
            <a:endParaRPr b="0" i="0" sz="24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/>
          <p:nvPr>
            <p:ph idx="1" type="body"/>
          </p:nvPr>
        </p:nvSpPr>
        <p:spPr>
          <a:xfrm>
            <a:off x="1041399" y="1200150"/>
            <a:ext cx="5359401" cy="38279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3300"/>
              </a:buClr>
              <a:buSzPts val="2380"/>
              <a:buFont typeface="Arial"/>
              <a:buAutoNum type="arabicPeriod"/>
            </a:pP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Belief - saying </a:t>
            </a:r>
            <a:r>
              <a:rPr b="0" i="0" lang="en-US" sz="2380" u="none" cap="none" strike="noStrike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There is no god but God, and Muhammad is his prophet</a:t>
            </a:r>
            <a:r>
              <a:rPr b="0" i="0" lang="en-US" sz="2380" u="none" cap="none" strike="noStrike">
                <a:solidFill>
                  <a:srgbClr val="003300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2380" u="none" cap="none" strike="noStrike">
              <a:solidFill>
                <a:srgbClr val="003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1190"/>
              </a:spcBef>
              <a:spcAft>
                <a:spcPts val="0"/>
              </a:spcAft>
              <a:buClr>
                <a:srgbClr val="003300"/>
              </a:buClr>
              <a:buSzPts val="2380"/>
              <a:buFont typeface="Arial"/>
              <a:buAutoNum type="arabicPeriod"/>
            </a:pP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Worship - praying five times a day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1190"/>
              </a:spcBef>
              <a:spcAft>
                <a:spcPts val="0"/>
              </a:spcAft>
              <a:buClr>
                <a:srgbClr val="003300"/>
              </a:buClr>
              <a:buSzPts val="2380"/>
              <a:buFont typeface="Arial"/>
              <a:buAutoNum type="arabicPeriod"/>
            </a:pP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Almsgiving - giving to the poor and needy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1190"/>
              </a:spcBef>
              <a:spcAft>
                <a:spcPts val="0"/>
              </a:spcAft>
              <a:buClr>
                <a:srgbClr val="003300"/>
              </a:buClr>
              <a:buSzPts val="2380"/>
              <a:buFont typeface="Arial"/>
              <a:buAutoNum type="arabicPeriod"/>
            </a:pP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Fasting – during the holy </a:t>
            </a:r>
            <a:b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month of Ramadan</a:t>
            </a:r>
            <a:endParaRPr/>
          </a:p>
          <a:p>
            <a:pPr indent="-342900" lvl="0" marL="342900" marR="0" rtl="0" algn="l">
              <a:lnSpc>
                <a:spcPct val="80000"/>
              </a:lnSpc>
              <a:spcBef>
                <a:spcPts val="1190"/>
              </a:spcBef>
              <a:spcAft>
                <a:spcPts val="0"/>
              </a:spcAft>
              <a:buClr>
                <a:srgbClr val="003300"/>
              </a:buClr>
              <a:buSzPts val="2380"/>
              <a:buFont typeface="Arial"/>
              <a:buAutoNum type="arabicPeriod"/>
            </a:pP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Pilgrimage – traveling to </a:t>
            </a:r>
            <a:b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Mecca at least once on </a:t>
            </a:r>
            <a:b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380" u="none" cap="none" strike="noStrike">
                <a:solidFill>
                  <a:srgbClr val="003300"/>
                </a:solidFill>
                <a:latin typeface="Calibri"/>
                <a:ea typeface="Calibri"/>
                <a:cs typeface="Calibri"/>
                <a:sym typeface="Calibri"/>
              </a:rPr>
              <a:t>a hajj</a:t>
            </a:r>
            <a:endParaRPr/>
          </a:p>
          <a:p>
            <a:pPr indent="-191770" lvl="0" marL="342900" marR="0" rtl="0" algn="l">
              <a:lnSpc>
                <a:spcPct val="80000"/>
              </a:lnSpc>
              <a:spcBef>
                <a:spcPts val="476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None/>
            </a:pPr>
            <a:r>
              <a:t/>
            </a:r>
            <a:endParaRPr b="0" i="0" sz="23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Shape 279"/>
          <p:cNvSpPr txBox="1"/>
          <p:nvPr>
            <p:ph type="title"/>
          </p:nvPr>
        </p:nvSpPr>
        <p:spPr>
          <a:xfrm>
            <a:off x="1041400" y="205979"/>
            <a:ext cx="76454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Five Pillars of Islam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0" name="Shape 2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60917" y="420166"/>
            <a:ext cx="2377653" cy="2941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Shape 28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58038" y="2833352"/>
            <a:ext cx="2929190" cy="21947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